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67" r:id="rId3"/>
    <p:sldId id="257" r:id="rId4"/>
    <p:sldId id="261" r:id="rId5"/>
    <p:sldId id="264" r:id="rId6"/>
    <p:sldId id="265" r:id="rId7"/>
    <p:sldId id="266" r:id="rId8"/>
    <p:sldId id="258" r:id="rId9"/>
    <p:sldId id="259" r:id="rId10"/>
    <p:sldId id="262" r:id="rId11"/>
    <p:sldId id="263" r:id="rId12"/>
    <p:sldId id="269" r:id="rId13"/>
    <p:sldId id="268"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5" d="100"/>
          <a:sy n="65" d="100"/>
        </p:scale>
        <p:origin x="2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94145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8186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1925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69580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9762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555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8564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3433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691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6909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6421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94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081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34454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828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173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659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4/19/2020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0156498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546675"/>
          </a:xfrm>
        </p:spPr>
        <p:txBody>
          <a:bodyPr/>
          <a:lstStyle/>
          <a:p>
            <a:r>
              <a:rPr lang="en-US" sz="4800" dirty="0" smtClean="0"/>
              <a:t>IBM Advanced Data Science Capstone </a:t>
            </a:r>
            <a:r>
              <a:rPr lang="en-US" sz="4800" dirty="0" smtClean="0"/>
              <a:t>Project</a:t>
            </a:r>
            <a:br>
              <a:rPr lang="en-US" sz="4800" dirty="0" smtClean="0"/>
            </a:br>
            <a:r>
              <a:rPr lang="en-US" sz="4800" dirty="0" smtClean="0"/>
              <a:t/>
            </a:r>
            <a:br>
              <a:rPr lang="en-US" sz="4800" dirty="0" smtClean="0"/>
            </a:br>
            <a:r>
              <a:rPr lang="en-US" sz="4800" dirty="0" smtClean="0"/>
              <a:t>  COVID-19 Predictions</a:t>
            </a:r>
            <a:r>
              <a:rPr lang="en-US" sz="4800" dirty="0"/>
              <a:t/>
            </a:r>
            <a:br>
              <a:rPr lang="en-US" sz="4800" dirty="0"/>
            </a:br>
            <a:endParaRPr lang="en-US" sz="4800" dirty="0"/>
          </a:p>
        </p:txBody>
      </p:sp>
    </p:spTree>
    <p:extLst>
      <p:ext uri="{BB962C8B-B14F-4D97-AF65-F5344CB8AC3E}">
        <p14:creationId xmlns:p14="http://schemas.microsoft.com/office/powerpoint/2010/main" val="262932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b="1" dirty="0" smtClean="0"/>
              <a:t>SVM vs Polynomial Regression</a:t>
            </a:r>
            <a:endParaRPr lang="en-US" sz="2800" b="1" dirty="0"/>
          </a:p>
        </p:txBody>
      </p:sp>
      <p:pic>
        <p:nvPicPr>
          <p:cNvPr id="4" name="Picture 3"/>
          <p:cNvPicPr>
            <a:picLocks noChangeAspect="1"/>
          </p:cNvPicPr>
          <p:nvPr/>
        </p:nvPicPr>
        <p:blipFill rotWithShape="1">
          <a:blip r:embed="rId2"/>
          <a:srcRect l="19536" t="21670" r="12945" b="38228"/>
          <a:stretch/>
        </p:blipFill>
        <p:spPr>
          <a:xfrm>
            <a:off x="327004" y="1683465"/>
            <a:ext cx="11644975" cy="4341158"/>
          </a:xfrm>
          <a:prstGeom prst="rect">
            <a:avLst/>
          </a:prstGeom>
        </p:spPr>
      </p:pic>
    </p:spTree>
    <p:extLst>
      <p:ext uri="{BB962C8B-B14F-4D97-AF65-F5344CB8AC3E}">
        <p14:creationId xmlns:p14="http://schemas.microsoft.com/office/powerpoint/2010/main" val="2045171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dirty="0" smtClean="0"/>
              <a:t>SVM vs Polynomial by day</a:t>
            </a:r>
            <a:endParaRPr lang="en-US" sz="2800" dirty="0"/>
          </a:p>
        </p:txBody>
      </p:sp>
      <p:pic>
        <p:nvPicPr>
          <p:cNvPr id="3" name="Picture 2"/>
          <p:cNvPicPr>
            <a:picLocks noChangeAspect="1"/>
          </p:cNvPicPr>
          <p:nvPr/>
        </p:nvPicPr>
        <p:blipFill rotWithShape="1">
          <a:blip r:embed="rId2"/>
          <a:srcRect l="17848" t="16962" r="45886" b="19494"/>
          <a:stretch/>
        </p:blipFill>
        <p:spPr>
          <a:xfrm>
            <a:off x="208344" y="1151682"/>
            <a:ext cx="5550061" cy="5532698"/>
          </a:xfrm>
          <a:prstGeom prst="rect">
            <a:avLst/>
          </a:prstGeom>
        </p:spPr>
      </p:pic>
      <p:pic>
        <p:nvPicPr>
          <p:cNvPr id="5" name="Picture 4"/>
          <p:cNvPicPr>
            <a:picLocks noChangeAspect="1"/>
          </p:cNvPicPr>
          <p:nvPr/>
        </p:nvPicPr>
        <p:blipFill rotWithShape="1">
          <a:blip r:embed="rId3"/>
          <a:srcRect l="18418" t="15865" r="43228" b="20929"/>
          <a:stretch/>
        </p:blipFill>
        <p:spPr>
          <a:xfrm>
            <a:off x="5851002" y="1151682"/>
            <a:ext cx="5968519" cy="5532698"/>
          </a:xfrm>
          <a:prstGeom prst="rect">
            <a:avLst/>
          </a:prstGeom>
        </p:spPr>
      </p:pic>
    </p:spTree>
    <p:extLst>
      <p:ext uri="{BB962C8B-B14F-4D97-AF65-F5344CB8AC3E}">
        <p14:creationId xmlns:p14="http://schemas.microsoft.com/office/powerpoint/2010/main" val="281662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Prevention</a:t>
            </a:r>
            <a:r>
              <a:rPr lang="en-US" sz="1800" dirty="0" smtClean="0"/>
              <a:t> : Protect </a:t>
            </a:r>
            <a:r>
              <a:rPr lang="en-US" sz="1800" dirty="0"/>
              <a:t>yourself and others around you by knowing the facts and taking appropriate precautions. Follow advice provided by your local </a:t>
            </a:r>
            <a:r>
              <a:rPr lang="en-US" sz="1800" dirty="0" smtClean="0"/>
              <a:t>public health </a:t>
            </a:r>
            <a:r>
              <a:rPr lang="en-US" sz="1800" dirty="0"/>
              <a:t>agency</a:t>
            </a:r>
            <a:r>
              <a:rPr lang="en-US" dirty="0"/>
              <a:t>.</a:t>
            </a:r>
            <a:endParaRPr lang="en-US" dirty="0"/>
          </a:p>
        </p:txBody>
      </p:sp>
      <p:sp>
        <p:nvSpPr>
          <p:cNvPr id="3" name="Content Placeholder 2"/>
          <p:cNvSpPr>
            <a:spLocks noGrp="1"/>
          </p:cNvSpPr>
          <p:nvPr>
            <p:ph sz="half" idx="1"/>
          </p:nvPr>
        </p:nvSpPr>
        <p:spPr>
          <a:xfrm>
            <a:off x="1103312" y="2060575"/>
            <a:ext cx="9230580" cy="4557102"/>
          </a:xfrm>
        </p:spPr>
        <p:txBody>
          <a:bodyPr>
            <a:normAutofit/>
          </a:bodyPr>
          <a:lstStyle/>
          <a:p>
            <a:r>
              <a:rPr lang="en-US" dirty="0"/>
              <a:t>To prevent the spread of COVID-19:</a:t>
            </a:r>
          </a:p>
          <a:p>
            <a:r>
              <a:rPr lang="en-US" dirty="0"/>
              <a:t>Clean your hands often. Use soap and water, or an alcohol-based hand rub.</a:t>
            </a:r>
          </a:p>
          <a:p>
            <a:r>
              <a:rPr lang="en-US" dirty="0"/>
              <a:t>Maintain a safe distance from anyone who is coughing or sneezing.</a:t>
            </a:r>
          </a:p>
          <a:p>
            <a:r>
              <a:rPr lang="en-US" dirty="0"/>
              <a:t>Don’t touch your eyes, nose or mouth.</a:t>
            </a:r>
          </a:p>
          <a:p>
            <a:r>
              <a:rPr lang="en-US" dirty="0"/>
              <a:t>Cover your nose and mouth with your bent elbow or a tissue when you cough or sneeze.</a:t>
            </a:r>
          </a:p>
          <a:p>
            <a:r>
              <a:rPr lang="en-US" dirty="0"/>
              <a:t>Stay home if you feel unwell.</a:t>
            </a:r>
          </a:p>
          <a:p>
            <a:r>
              <a:rPr lang="en-US" dirty="0"/>
              <a:t>If you have a fever, a cough, and difficulty breathing, seek medical attention. Call in advance.</a:t>
            </a:r>
          </a:p>
          <a:p>
            <a:r>
              <a:rPr lang="en-US" dirty="0"/>
              <a:t>Follow the directions of your local health authority.</a:t>
            </a:r>
          </a:p>
          <a:p>
            <a:r>
              <a:rPr lang="en-US" dirty="0"/>
              <a:t>Avoiding unneeded visits to medical facilities allows healthcare systems to operate more effectively, therefore protecting you and others.</a:t>
            </a:r>
          </a:p>
          <a:p>
            <a:endParaRPr lang="en-US" dirty="0"/>
          </a:p>
        </p:txBody>
      </p:sp>
      <p:sp>
        <p:nvSpPr>
          <p:cNvPr id="5"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306" tIns="0" rIns="6030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424242"/>
                </a:solidFill>
                <a:effectLst/>
                <a:latin typeface="Roboto-Regular"/>
              </a:rPr>
              <a:t>Protect yourself and others around you by knowing the facts and taking appropriate precautions. Follow advice provided by your local public health agency.</a:t>
            </a:r>
            <a:endParaRPr kumimoji="0" lang="en-US" altLang="en-US" sz="4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8276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981" t="28546" r="19471" b="13420"/>
          <a:stretch/>
        </p:blipFill>
        <p:spPr>
          <a:xfrm>
            <a:off x="181746" y="109001"/>
            <a:ext cx="11747844" cy="6322078"/>
          </a:xfrm>
          <a:prstGeom prst="rect">
            <a:avLst/>
          </a:prstGeom>
        </p:spPr>
      </p:pic>
    </p:spTree>
    <p:extLst>
      <p:ext uri="{BB962C8B-B14F-4D97-AF65-F5344CB8AC3E}">
        <p14:creationId xmlns:p14="http://schemas.microsoft.com/office/powerpoint/2010/main" val="135350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sz="half" idx="1"/>
          </p:nvPr>
        </p:nvSpPr>
        <p:spPr>
          <a:xfrm>
            <a:off x="952133" y="2160221"/>
            <a:ext cx="10055836" cy="4195763"/>
          </a:xfrm>
        </p:spPr>
        <p:txBody>
          <a:bodyPr/>
          <a:lstStyle/>
          <a:p>
            <a:pPr fontAlgn="base"/>
            <a:endParaRPr lang="en-US" dirty="0"/>
          </a:p>
          <a:p>
            <a:pPr fontAlgn="base"/>
            <a:r>
              <a:rPr lang="en-US" sz="2800" dirty="0"/>
              <a:t>I would like to acknowledge Johns Hopkins University for open-sourcing their dataset. Their dataset is transformed into a format that is easier </a:t>
            </a:r>
            <a:r>
              <a:rPr lang="en-US" sz="2800" dirty="0" smtClean="0"/>
              <a:t>for IBM Watson </a:t>
            </a:r>
            <a:r>
              <a:rPr lang="en-US" sz="2800" dirty="0" err="1" smtClean="0"/>
              <a:t>Jupyter</a:t>
            </a:r>
            <a:r>
              <a:rPr lang="en-US" sz="2800" dirty="0" smtClean="0"/>
              <a:t> notebook to </a:t>
            </a:r>
            <a:r>
              <a:rPr lang="en-US" sz="2800" dirty="0"/>
              <a:t>handle</a:t>
            </a:r>
            <a:r>
              <a:rPr lang="en-US" sz="2800" dirty="0" smtClean="0"/>
              <a:t>.</a:t>
            </a:r>
          </a:p>
          <a:p>
            <a:pPr fontAlgn="base"/>
            <a:r>
              <a:rPr lang="en-US" sz="2800" dirty="0" smtClean="0"/>
              <a:t>I would like to thank my instructor </a:t>
            </a:r>
            <a:r>
              <a:rPr lang="en-US" sz="2800" dirty="0"/>
              <a:t>Romeo </a:t>
            </a:r>
            <a:r>
              <a:rPr lang="en-US" sz="2800" dirty="0" err="1"/>
              <a:t>Kienzler</a:t>
            </a:r>
            <a:r>
              <a:rPr lang="en-US" sz="2800" dirty="0"/>
              <a:t> </a:t>
            </a:r>
            <a:r>
              <a:rPr lang="en-US" sz="2800" dirty="0" smtClean="0"/>
              <a:t>for teaching Coursera classes </a:t>
            </a:r>
            <a:r>
              <a:rPr lang="en-US" sz="2800" smtClean="0"/>
              <a:t>on Advanced Machine </a:t>
            </a:r>
            <a:r>
              <a:rPr lang="en-US" sz="2800" dirty="0" smtClean="0"/>
              <a:t>Learning.</a:t>
            </a:r>
          </a:p>
          <a:p>
            <a:pPr fontAlgn="base"/>
            <a:endParaRPr lang="en-US" sz="2400" dirty="0"/>
          </a:p>
          <a:p>
            <a:pPr marL="0" indent="0">
              <a:buNone/>
            </a:pPr>
            <a:endParaRPr lang="en-US" dirty="0"/>
          </a:p>
        </p:txBody>
      </p:sp>
    </p:spTree>
    <p:extLst>
      <p:ext uri="{BB962C8B-B14F-4D97-AF65-F5344CB8AC3E}">
        <p14:creationId xmlns:p14="http://schemas.microsoft.com/office/powerpoint/2010/main" val="357451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COVID-19?</a:t>
            </a:r>
            <a:endParaRPr lang="en-US" dirty="0"/>
          </a:p>
        </p:txBody>
      </p:sp>
      <p:sp>
        <p:nvSpPr>
          <p:cNvPr id="3" name="Content Placeholder 2"/>
          <p:cNvSpPr>
            <a:spLocks noGrp="1"/>
          </p:cNvSpPr>
          <p:nvPr>
            <p:ph idx="1"/>
          </p:nvPr>
        </p:nvSpPr>
        <p:spPr>
          <a:xfrm>
            <a:off x="646111" y="1330570"/>
            <a:ext cx="10942151" cy="4917830"/>
          </a:xfrm>
        </p:spPr>
        <p:txBody>
          <a:bodyPr>
            <a:normAutofit/>
          </a:bodyPr>
          <a:lstStyle/>
          <a:p>
            <a:r>
              <a:rPr lang="en-US" sz="2400" dirty="0"/>
              <a:t>In COVID-19, </a:t>
            </a:r>
            <a:endParaRPr lang="en-US" sz="2400" dirty="0" smtClean="0"/>
          </a:p>
          <a:p>
            <a:pPr lvl="1"/>
            <a:r>
              <a:rPr lang="en-US" sz="2200" dirty="0" smtClean="0"/>
              <a:t>'CO</a:t>
            </a:r>
            <a:r>
              <a:rPr lang="en-US" sz="2200" dirty="0"/>
              <a:t>' stands for </a:t>
            </a:r>
            <a:r>
              <a:rPr lang="en-US" sz="2200" dirty="0" smtClean="0"/>
              <a:t>'corona‘</a:t>
            </a:r>
          </a:p>
          <a:p>
            <a:pPr lvl="1"/>
            <a:r>
              <a:rPr lang="en-US" sz="2400" dirty="0" smtClean="0"/>
              <a:t>'VI</a:t>
            </a:r>
            <a:r>
              <a:rPr lang="en-US" sz="2400" dirty="0"/>
              <a:t>' for </a:t>
            </a:r>
            <a:r>
              <a:rPr lang="en-US" sz="2400" dirty="0" smtClean="0"/>
              <a:t>'virus’ </a:t>
            </a:r>
          </a:p>
          <a:p>
            <a:pPr lvl="1"/>
            <a:r>
              <a:rPr lang="en-US" sz="2400" dirty="0" smtClean="0"/>
              <a:t>and </a:t>
            </a:r>
            <a:r>
              <a:rPr lang="en-US" sz="2400" dirty="0"/>
              <a:t>'D' for </a:t>
            </a:r>
            <a:r>
              <a:rPr lang="en-US" sz="2400" dirty="0" smtClean="0"/>
              <a:t>disease</a:t>
            </a:r>
          </a:p>
          <a:p>
            <a:r>
              <a:rPr lang="en-US" sz="2400" dirty="0" smtClean="0"/>
              <a:t>Formerly</a:t>
            </a:r>
            <a:r>
              <a:rPr lang="en-US" sz="2400" dirty="0"/>
              <a:t>, this disease was referred to as “2019 novel coronavirus” or “2019-nCoV</a:t>
            </a:r>
            <a:r>
              <a:rPr lang="en-US" sz="2400" dirty="0" smtClean="0"/>
              <a:t>”, This Started in Wuhan, China.</a:t>
            </a:r>
          </a:p>
          <a:p>
            <a:r>
              <a:rPr lang="en-US" sz="2400" dirty="0"/>
              <a:t>Coronaviruses are members of the coronavirus family of viruses — one of the many families that include viruses able to infect people and animals. Seven members of the coronavirus family can make people ill, one of which is the new coronavirus strain </a:t>
            </a:r>
            <a:r>
              <a:rPr lang="en-US" sz="2400" b="1" dirty="0"/>
              <a:t>SARS-CoV-2</a:t>
            </a:r>
            <a:r>
              <a:rPr lang="en-US" sz="2400" dirty="0"/>
              <a:t>, which causes COVID-19.</a:t>
            </a:r>
            <a:endParaRPr lang="en-US" sz="2400" b="1" dirty="0"/>
          </a:p>
        </p:txBody>
      </p:sp>
    </p:spTree>
    <p:extLst>
      <p:ext uri="{BB962C8B-B14F-4D97-AF65-F5344CB8AC3E}">
        <p14:creationId xmlns:p14="http://schemas.microsoft.com/office/powerpoint/2010/main" val="429398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Cases by World, US</a:t>
            </a:r>
            <a:endParaRPr lang="en-US" sz="3200" b="1" dirty="0"/>
          </a:p>
        </p:txBody>
      </p:sp>
      <p:pic>
        <p:nvPicPr>
          <p:cNvPr id="7" name="Picture 6"/>
          <p:cNvPicPr>
            <a:picLocks noChangeAspect="1"/>
          </p:cNvPicPr>
          <p:nvPr/>
        </p:nvPicPr>
        <p:blipFill rotWithShape="1">
          <a:blip r:embed="rId2"/>
          <a:srcRect l="17563" t="34598" r="11472" b="24220"/>
          <a:stretch/>
        </p:blipFill>
        <p:spPr>
          <a:xfrm>
            <a:off x="527917" y="1713053"/>
            <a:ext cx="11370858" cy="4699323"/>
          </a:xfrm>
          <a:prstGeom prst="rect">
            <a:avLst/>
          </a:prstGeom>
        </p:spPr>
      </p:pic>
    </p:spTree>
    <p:extLst>
      <p:ext uri="{BB962C8B-B14F-4D97-AF65-F5344CB8AC3E}">
        <p14:creationId xmlns:p14="http://schemas.microsoft.com/office/powerpoint/2010/main" val="2183725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b="1" dirty="0" smtClean="0"/>
              <a:t>Daily Increase Cases by Days</a:t>
            </a:r>
            <a:endParaRPr lang="en-US" sz="2800" b="1" dirty="0"/>
          </a:p>
        </p:txBody>
      </p:sp>
      <p:pic>
        <p:nvPicPr>
          <p:cNvPr id="3" name="Picture 2"/>
          <p:cNvPicPr>
            <a:picLocks noChangeAspect="1"/>
          </p:cNvPicPr>
          <p:nvPr/>
        </p:nvPicPr>
        <p:blipFill rotWithShape="1">
          <a:blip r:embed="rId2"/>
          <a:srcRect l="18655" t="23629" r="11092" b="33502"/>
          <a:stretch/>
        </p:blipFill>
        <p:spPr>
          <a:xfrm>
            <a:off x="769715" y="1377388"/>
            <a:ext cx="10504027" cy="4670384"/>
          </a:xfrm>
          <a:prstGeom prst="rect">
            <a:avLst/>
          </a:prstGeom>
        </p:spPr>
      </p:pic>
    </p:spTree>
    <p:extLst>
      <p:ext uri="{BB962C8B-B14F-4D97-AF65-F5344CB8AC3E}">
        <p14:creationId xmlns:p14="http://schemas.microsoft.com/office/powerpoint/2010/main" val="3927620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a:t>
            </a:r>
            <a:r>
              <a:rPr lang="en-US" sz="2800" b="1" dirty="0" smtClean="0"/>
              <a:t>US cases in the top </a:t>
            </a:r>
            <a:endParaRPr lang="en-US" sz="2800" b="1" dirty="0"/>
          </a:p>
        </p:txBody>
      </p:sp>
      <p:pic>
        <p:nvPicPr>
          <p:cNvPr id="4" name="Picture 3"/>
          <p:cNvPicPr>
            <a:picLocks noChangeAspect="1"/>
          </p:cNvPicPr>
          <p:nvPr/>
        </p:nvPicPr>
        <p:blipFill rotWithShape="1">
          <a:blip r:embed="rId2"/>
          <a:srcRect l="21138" t="57300" r="12564" b="33354"/>
          <a:stretch/>
        </p:blipFill>
        <p:spPr>
          <a:xfrm>
            <a:off x="128954" y="1131278"/>
            <a:ext cx="11671436" cy="1411586"/>
          </a:xfrm>
          <a:prstGeom prst="rect">
            <a:avLst/>
          </a:prstGeom>
        </p:spPr>
      </p:pic>
      <p:pic>
        <p:nvPicPr>
          <p:cNvPr id="6" name="Picture 5"/>
          <p:cNvPicPr>
            <a:picLocks noChangeAspect="1"/>
          </p:cNvPicPr>
          <p:nvPr/>
        </p:nvPicPr>
        <p:blipFill rotWithShape="1">
          <a:blip r:embed="rId3"/>
          <a:srcRect l="19747" t="35021" r="26234" b="16371"/>
          <a:stretch/>
        </p:blipFill>
        <p:spPr>
          <a:xfrm>
            <a:off x="804441" y="2690510"/>
            <a:ext cx="9884780" cy="3924422"/>
          </a:xfrm>
          <a:prstGeom prst="rect">
            <a:avLst/>
          </a:prstGeom>
        </p:spPr>
      </p:pic>
    </p:spTree>
    <p:extLst>
      <p:ext uri="{BB962C8B-B14F-4D97-AF65-F5344CB8AC3E}">
        <p14:creationId xmlns:p14="http://schemas.microsoft.com/office/powerpoint/2010/main" val="290574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Chart by top 10 World, US</a:t>
            </a:r>
            <a:endParaRPr lang="en-US" sz="3200" b="1" dirty="0"/>
          </a:p>
        </p:txBody>
      </p:sp>
      <p:pic>
        <p:nvPicPr>
          <p:cNvPr id="3" name="Picture 2"/>
          <p:cNvPicPr>
            <a:picLocks noChangeAspect="1"/>
          </p:cNvPicPr>
          <p:nvPr/>
        </p:nvPicPr>
        <p:blipFill rotWithShape="1">
          <a:blip r:embed="rId2"/>
          <a:srcRect l="19272" t="26076" r="25807" b="43544"/>
          <a:stretch/>
        </p:blipFill>
        <p:spPr>
          <a:xfrm>
            <a:off x="510273" y="1736203"/>
            <a:ext cx="11290117" cy="3512916"/>
          </a:xfrm>
          <a:prstGeom prst="rect">
            <a:avLst/>
          </a:prstGeom>
        </p:spPr>
      </p:pic>
    </p:spTree>
    <p:extLst>
      <p:ext uri="{BB962C8B-B14F-4D97-AF65-F5344CB8AC3E}">
        <p14:creationId xmlns:p14="http://schemas.microsoft.com/office/powerpoint/2010/main" val="333941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72" y="452718"/>
            <a:ext cx="11192718" cy="884158"/>
          </a:xfrm>
        </p:spPr>
        <p:txBody>
          <a:bodyPr/>
          <a:lstStyle/>
          <a:p>
            <a:r>
              <a:rPr lang="en-US" sz="3200" b="1" dirty="0" smtClean="0"/>
              <a:t>COVID-19 Predictions : Data </a:t>
            </a:r>
            <a:r>
              <a:rPr lang="en-US" sz="2800" b="1" dirty="0" smtClean="0"/>
              <a:t>by Province/State</a:t>
            </a:r>
            <a:endParaRPr lang="en-US" sz="2800" b="1" dirty="0"/>
          </a:p>
        </p:txBody>
      </p:sp>
      <p:pic>
        <p:nvPicPr>
          <p:cNvPr id="5" name="Picture 4"/>
          <p:cNvPicPr>
            <a:picLocks noChangeAspect="1"/>
          </p:cNvPicPr>
          <p:nvPr/>
        </p:nvPicPr>
        <p:blipFill rotWithShape="1">
          <a:blip r:embed="rId2"/>
          <a:srcRect l="24351" t="20759" r="11851" b="30042"/>
          <a:stretch/>
        </p:blipFill>
        <p:spPr>
          <a:xfrm>
            <a:off x="527382" y="1423686"/>
            <a:ext cx="10219713" cy="4872942"/>
          </a:xfrm>
          <a:prstGeom prst="rect">
            <a:avLst/>
          </a:prstGeom>
        </p:spPr>
      </p:pic>
    </p:spTree>
    <p:extLst>
      <p:ext uri="{BB962C8B-B14F-4D97-AF65-F5344CB8AC3E}">
        <p14:creationId xmlns:p14="http://schemas.microsoft.com/office/powerpoint/2010/main" val="152764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442" t="35079" r="40739" b="16919"/>
          <a:stretch/>
        </p:blipFill>
        <p:spPr>
          <a:xfrm>
            <a:off x="937548" y="2008208"/>
            <a:ext cx="8715737" cy="4810851"/>
          </a:xfrm>
          <a:prstGeom prst="rect">
            <a:avLst/>
          </a:prstGeom>
        </p:spPr>
      </p:pic>
      <p:sp>
        <p:nvSpPr>
          <p:cNvPr id="5" name="Title 4"/>
          <p:cNvSpPr>
            <a:spLocks noGrp="1"/>
          </p:cNvSpPr>
          <p:nvPr>
            <p:ph type="title"/>
          </p:nvPr>
        </p:nvSpPr>
        <p:spPr>
          <a:xfrm>
            <a:off x="217846" y="198074"/>
            <a:ext cx="11408923" cy="1642301"/>
          </a:xfrm>
        </p:spPr>
        <p:txBody>
          <a:bodyPr/>
          <a:lstStyle/>
          <a:p>
            <a:r>
              <a:rPr lang="en-US" sz="3200" b="1" dirty="0"/>
              <a:t>COVID-19 Predictions : </a:t>
            </a:r>
            <a:r>
              <a:rPr lang="en-US" sz="3200" b="1" dirty="0" smtClean="0"/>
              <a:t>SVM </a:t>
            </a:r>
            <a:br>
              <a:rPr lang="en-US" sz="3200" b="1" dirty="0" smtClean="0"/>
            </a:br>
            <a:r>
              <a:rPr lang="en-US" sz="2000" dirty="0" smtClean="0"/>
              <a:t>In </a:t>
            </a:r>
            <a:r>
              <a:rPr lang="en-US" sz="2000" dirty="0"/>
              <a:t>machine learning, support-vector machines are supervised learning models with associated learning algorithms that analyze data used for classification and </a:t>
            </a:r>
            <a:r>
              <a:rPr lang="en-US" sz="2000" dirty="0" smtClean="0"/>
              <a:t>regression analysis</a:t>
            </a:r>
            <a:r>
              <a:rPr lang="en-US" sz="3200" dirty="0"/>
              <a:t>.</a:t>
            </a:r>
            <a:endParaRPr lang="en-US" sz="3200" dirty="0"/>
          </a:p>
        </p:txBody>
      </p:sp>
    </p:spTree>
    <p:extLst>
      <p:ext uri="{BB962C8B-B14F-4D97-AF65-F5344CB8AC3E}">
        <p14:creationId xmlns:p14="http://schemas.microsoft.com/office/powerpoint/2010/main" val="173482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99" y="452718"/>
            <a:ext cx="11372126" cy="1381869"/>
          </a:xfrm>
        </p:spPr>
        <p:txBody>
          <a:bodyPr/>
          <a:lstStyle/>
          <a:p>
            <a:r>
              <a:rPr lang="en-US" sz="3200" b="1" dirty="0" smtClean="0"/>
              <a:t>COVID-19 Predictions : </a:t>
            </a:r>
            <a:r>
              <a:rPr lang="en-US" sz="4000" dirty="0" smtClean="0"/>
              <a:t> </a:t>
            </a:r>
            <a:r>
              <a:rPr lang="en-US" sz="2800" b="1" dirty="0" smtClean="0"/>
              <a:t>Polynomial Regression </a:t>
            </a:r>
            <a:br>
              <a:rPr lang="en-US" sz="2800" b="1" dirty="0" smtClean="0"/>
            </a:br>
            <a:r>
              <a:rPr lang="en-US" sz="1800" dirty="0" smtClean="0"/>
              <a:t>original </a:t>
            </a:r>
            <a:r>
              <a:rPr lang="en-US" sz="1800" dirty="0"/>
              <a:t>features are converted into </a:t>
            </a:r>
            <a:r>
              <a:rPr lang="en-US" sz="1800" b="1" dirty="0"/>
              <a:t>Polynomial</a:t>
            </a:r>
            <a:r>
              <a:rPr lang="en-US" sz="1800" dirty="0"/>
              <a:t> features of required degree (2,3,..,n) and then modeled </a:t>
            </a:r>
            <a:r>
              <a:rPr lang="en-US" sz="1800" b="1" dirty="0"/>
              <a:t>using a linear</a:t>
            </a:r>
            <a:r>
              <a:rPr lang="en-US" sz="1800" dirty="0"/>
              <a:t> model."</a:t>
            </a:r>
            <a:endParaRPr lang="en-US" sz="1800" b="1" dirty="0"/>
          </a:p>
        </p:txBody>
      </p:sp>
      <p:pic>
        <p:nvPicPr>
          <p:cNvPr id="4" name="Content Placeholder 3"/>
          <p:cNvPicPr>
            <a:picLocks noGrp="1" noChangeAspect="1"/>
          </p:cNvPicPr>
          <p:nvPr>
            <p:ph idx="1"/>
          </p:nvPr>
        </p:nvPicPr>
        <p:blipFill rotWithShape="1">
          <a:blip r:embed="rId2"/>
          <a:srcRect l="18140" t="38804" r="41980" b="21609"/>
          <a:stretch/>
        </p:blipFill>
        <p:spPr>
          <a:xfrm>
            <a:off x="1279002" y="2570852"/>
            <a:ext cx="8073341" cy="3989124"/>
          </a:xfrm>
          <a:prstGeom prst="rect">
            <a:avLst/>
          </a:prstGeom>
        </p:spPr>
      </p:pic>
      <p:sp>
        <p:nvSpPr>
          <p:cNvPr id="6" name="Rectangle 1"/>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anose="02070309020205020404" pitchFamily="49" charset="0"/>
              </a:rPr>
              <a:t>MAE: 148174.50781263752 MSE: 23071601655.60501</a:t>
            </a:r>
            <a:r>
              <a:rPr kumimoji="0" lang="en-US" altLang="en-US" sz="4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286181" y="1637818"/>
            <a:ext cx="3430503" cy="933034"/>
          </a:xfrm>
          <a:prstGeom prst="rect">
            <a:avLst/>
          </a:prstGeom>
        </p:spPr>
        <p:txBody>
          <a:bodyPr wrap="square">
            <a:spAutoFit/>
          </a:bodyPr>
          <a:lstStyle/>
          <a:p>
            <a:endParaRPr lang="en-US" dirty="0"/>
          </a:p>
          <a:p>
            <a:r>
              <a:rPr lang="en-US" dirty="0"/>
              <a:t>MAE: 148174.50781263752</a:t>
            </a:r>
          </a:p>
          <a:p>
            <a:r>
              <a:rPr lang="en-US" dirty="0"/>
              <a:t>MSE: 23071601655.60501</a:t>
            </a:r>
          </a:p>
        </p:txBody>
      </p:sp>
    </p:spTree>
    <p:extLst>
      <p:ext uri="{BB962C8B-B14F-4D97-AF65-F5344CB8AC3E}">
        <p14:creationId xmlns:p14="http://schemas.microsoft.com/office/powerpoint/2010/main" val="2212144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1256</TotalTime>
  <Words>388</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Courier New</vt:lpstr>
      <vt:lpstr>Roboto-Regular</vt:lpstr>
      <vt:lpstr>Wingdings 3</vt:lpstr>
      <vt:lpstr>Ion</vt:lpstr>
      <vt:lpstr>IBM Advanced Data Science Capstone Project    COVID-19 Predictions </vt:lpstr>
      <vt:lpstr>COVID-19?</vt:lpstr>
      <vt:lpstr>COVID-19 Predictions : Cases by World, US</vt:lpstr>
      <vt:lpstr>COVID-19 Predictions : Daily Increase Cases by Days</vt:lpstr>
      <vt:lpstr>COVID-19 Predictions  : US cases in the top </vt:lpstr>
      <vt:lpstr>COVID-19 Predictions : Chart by top 10 World, US</vt:lpstr>
      <vt:lpstr>COVID-19 Predictions : Data by Province/State</vt:lpstr>
      <vt:lpstr>COVID-19 Predictions : SVM  In machine learning, support-vector machines are supervised learning models with associated learning algorithms that analyze data used for classification and regression analysis.</vt:lpstr>
      <vt:lpstr>COVID-19 Predictions :  Polynomial Regression  original features are converted into Polynomial features of required degree (2,3,..,n) and then modeled using a linear model."</vt:lpstr>
      <vt:lpstr>COVID-19 Predictions :  SVM vs Polynomial Regression</vt:lpstr>
      <vt:lpstr>COVID-19 Predictions :    SVM vs Polynomial by day</vt:lpstr>
      <vt:lpstr>Prevention : Protect yourself and others around you by knowing the facts and taking appropriate precautions. Follow advice provided by your local public health agency.</vt:lpstr>
      <vt:lpstr>PowerPoint Presentation</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Advanced Data Science Capstone Project</dc:title>
  <dc:creator>Sree Chilukoori</dc:creator>
  <cp:lastModifiedBy>Sree Chilukoori</cp:lastModifiedBy>
  <cp:revision>41</cp:revision>
  <dcterms:created xsi:type="dcterms:W3CDTF">2020-04-18T17:49:53Z</dcterms:created>
  <dcterms:modified xsi:type="dcterms:W3CDTF">2020-04-19T21:15:35Z</dcterms:modified>
</cp:coreProperties>
</file>